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7" r:id="rId3"/>
    <p:sldId id="268" r:id="rId4"/>
    <p:sldId id="270" r:id="rId5"/>
    <p:sldId id="302" r:id="rId6"/>
    <p:sldId id="301" r:id="rId7"/>
    <p:sldId id="271" r:id="rId8"/>
    <p:sldId id="272" r:id="rId9"/>
    <p:sldId id="278" r:id="rId10"/>
    <p:sldId id="303" r:id="rId11"/>
    <p:sldId id="279" r:id="rId12"/>
    <p:sldId id="304" r:id="rId13"/>
    <p:sldId id="305" r:id="rId14"/>
    <p:sldId id="307" r:id="rId15"/>
    <p:sldId id="273" r:id="rId16"/>
    <p:sldId id="280" r:id="rId17"/>
    <p:sldId id="274" r:id="rId18"/>
    <p:sldId id="308" r:id="rId19"/>
    <p:sldId id="310" r:id="rId20"/>
    <p:sldId id="281" r:id="rId21"/>
    <p:sldId id="309" r:id="rId22"/>
    <p:sldId id="282" r:id="rId23"/>
    <p:sldId id="275" r:id="rId24"/>
    <p:sldId id="283" r:id="rId25"/>
    <p:sldId id="314" r:id="rId26"/>
    <p:sldId id="315" r:id="rId27"/>
    <p:sldId id="313" r:id="rId28"/>
    <p:sldId id="311" r:id="rId29"/>
    <p:sldId id="285" r:id="rId30"/>
    <p:sldId id="316" r:id="rId31"/>
    <p:sldId id="317" r:id="rId32"/>
    <p:sldId id="286" r:id="rId33"/>
    <p:sldId id="287" r:id="rId34"/>
    <p:sldId id="288" r:id="rId35"/>
    <p:sldId id="289" r:id="rId36"/>
    <p:sldId id="290" r:id="rId37"/>
    <p:sldId id="318" r:id="rId38"/>
    <p:sldId id="276" r:id="rId39"/>
    <p:sldId id="291" r:id="rId40"/>
    <p:sldId id="319" r:id="rId41"/>
    <p:sldId id="320" r:id="rId42"/>
    <p:sldId id="292" r:id="rId43"/>
    <p:sldId id="293" r:id="rId44"/>
    <p:sldId id="294" r:id="rId45"/>
    <p:sldId id="295" r:id="rId46"/>
    <p:sldId id="296" r:id="rId47"/>
    <p:sldId id="297" r:id="rId48"/>
    <p:sldId id="321" r:id="rId49"/>
    <p:sldId id="322" r:id="rId50"/>
    <p:sldId id="323" r:id="rId51"/>
    <p:sldId id="324" r:id="rId52"/>
    <p:sldId id="325" r:id="rId53"/>
    <p:sldId id="277" r:id="rId54"/>
    <p:sldId id="298" r:id="rId55"/>
    <p:sldId id="299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What Is HTML" id="{4917965F-1D3C-5B41-B4D4-2AD3711D92CA}">
          <p14:sldIdLst>
            <p14:sldId id="268"/>
            <p14:sldId id="270"/>
            <p14:sldId id="302"/>
            <p14:sldId id="301"/>
            <p14:sldId id="271"/>
          </p14:sldIdLst>
        </p14:section>
        <p14:section name="HTML Syntax" id="{5F50705F-46A3-8E4D-B1C5-AB86B222BF82}">
          <p14:sldIdLst>
            <p14:sldId id="272"/>
            <p14:sldId id="278"/>
            <p14:sldId id="303"/>
            <p14:sldId id="279"/>
            <p14:sldId id="304"/>
            <p14:sldId id="305"/>
            <p14:sldId id="307"/>
          </p14:sldIdLst>
        </p14:section>
        <p14:section name="Semantic Markup" id="{1CAFF8D4-CFA8-7541-967D-FBC6879A6252}">
          <p14:sldIdLst>
            <p14:sldId id="273"/>
            <p14:sldId id="280"/>
          </p14:sldIdLst>
        </p14:section>
        <p14:section name="Structure of HTML Documents" id="{DAB10964-C4DD-044B-9066-6BB0D72A604C}">
          <p14:sldIdLst>
            <p14:sldId id="274"/>
            <p14:sldId id="308"/>
            <p14:sldId id="310"/>
            <p14:sldId id="281"/>
            <p14:sldId id="309"/>
            <p14:sldId id="282"/>
          </p14:sldIdLst>
        </p14:section>
        <p14:section name="Quick Tour of HTML Elements" id="{5FAC6915-811A-0D40-AED8-52BC0FBE484C}">
          <p14:sldIdLst>
            <p14:sldId id="275"/>
            <p14:sldId id="283"/>
            <p14:sldId id="314"/>
            <p14:sldId id="315"/>
            <p14:sldId id="313"/>
            <p14:sldId id="311"/>
            <p14:sldId id="285"/>
            <p14:sldId id="316"/>
            <p14:sldId id="317"/>
            <p14:sldId id="286"/>
            <p14:sldId id="287"/>
            <p14:sldId id="288"/>
            <p14:sldId id="289"/>
            <p14:sldId id="290"/>
            <p14:sldId id="318"/>
          </p14:sldIdLst>
        </p14:section>
        <p14:section name="HTML5 Semantic Structure Elements" id="{9D56E49D-D1DD-1348-8A8B-6E4D9776C19A}">
          <p14:sldIdLst>
            <p14:sldId id="276"/>
            <p14:sldId id="291"/>
            <p14:sldId id="319"/>
            <p14:sldId id="320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Tools Insight" id="{E340D3AA-8D42-3641-97FC-0D49A08E6402}">
          <p14:sldIdLst>
            <p14:sldId id="321"/>
            <p14:sldId id="322"/>
            <p14:sldId id="323"/>
            <p14:sldId id="324"/>
            <p14:sldId id="325"/>
          </p14:sldIdLst>
        </p14:section>
        <p14:section name="Chapter Summary" id="{3F8DB5FA-BFF7-E04B-A176-B2D94F3A4121}">
          <p14:sldIdLst>
            <p14:sldId id="27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2" autoAdjust="0"/>
    <p:restoredTop sz="86387" autoAdjust="0"/>
  </p:normalViewPr>
  <p:slideViewPr>
    <p:cSldViewPr showGuides="1">
      <p:cViewPr varScale="1">
        <p:scale>
          <a:sx n="67" d="100"/>
          <a:sy n="67" d="100"/>
        </p:scale>
        <p:origin x="872" y="6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empty element  </a:t>
            </a:r>
            <a:r>
              <a:rPr lang="en-US" dirty="0"/>
              <a:t>does not contain any text content; instead, it is an instruction to the browser to do something.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In XHTML, empty elements had to be terminated by a trailing slash.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HTML5, the trailing slash in empty elements is optional.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Elements and Attributes</a:t>
            </a:r>
          </a:p>
        </p:txBody>
      </p:sp>
      <p:pic>
        <p:nvPicPr>
          <p:cNvPr id="5" name="Picture 4" descr="4812603003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1" b="1118"/>
          <a:stretch/>
        </p:blipFill>
        <p:spPr>
          <a:xfrm>
            <a:off x="1547664" y="4293096"/>
            <a:ext cx="6520780" cy="7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pic>
        <p:nvPicPr>
          <p:cNvPr id="5" name="Content Placeholder 4" descr="481260300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69" b="47042"/>
          <a:stretch/>
        </p:blipFill>
        <p:spPr>
          <a:xfrm>
            <a:off x="673745" y="2787735"/>
            <a:ext cx="7786687" cy="236945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Nesting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5880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pic>
        <p:nvPicPr>
          <p:cNvPr id="5" name="Content Placeholder 4" descr="481260300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6" b="-12869"/>
          <a:stretch/>
        </p:blipFill>
        <p:spPr>
          <a:xfrm>
            <a:off x="683568" y="2924944"/>
            <a:ext cx="7786687" cy="221093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Nesting HTML Elements</a:t>
            </a:r>
          </a:p>
        </p:txBody>
      </p:sp>
    </p:spTree>
    <p:extLst>
      <p:ext uri="{BB962C8B-B14F-4D97-AF65-F5344CB8AC3E}">
        <p14:creationId xmlns:p14="http://schemas.microsoft.com/office/powerpoint/2010/main" val="155587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Nesting HTML Elements</a:t>
            </a:r>
          </a:p>
        </p:txBody>
      </p:sp>
      <p:pic>
        <p:nvPicPr>
          <p:cNvPr id="6" name="Content Placeholder 5" descr="4812603004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5" r="-2615" b="40031"/>
          <a:stretch/>
        </p:blipFill>
        <p:spPr>
          <a:xfrm>
            <a:off x="1331640" y="1916832"/>
            <a:ext cx="6298169" cy="3768824"/>
          </a:xfrm>
        </p:spPr>
      </p:pic>
    </p:spTree>
    <p:extLst>
      <p:ext uri="{BB962C8B-B14F-4D97-AF65-F5344CB8AC3E}">
        <p14:creationId xmlns:p14="http://schemas.microsoft.com/office/powerpoint/2010/main" val="224096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Nesting HTML Elements</a:t>
            </a:r>
          </a:p>
        </p:txBody>
      </p:sp>
      <p:pic>
        <p:nvPicPr>
          <p:cNvPr id="6" name="Content Placeholder 5" descr="4812603004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9" t="57289" r="-1061" b="-17258"/>
          <a:stretch/>
        </p:blipFill>
        <p:spPr>
          <a:xfrm>
            <a:off x="1331640" y="1916832"/>
            <a:ext cx="6298169" cy="3768824"/>
          </a:xfrm>
        </p:spPr>
      </p:pic>
    </p:spTree>
    <p:extLst>
      <p:ext uri="{BB962C8B-B14F-4D97-AF65-F5344CB8AC3E}">
        <p14:creationId xmlns:p14="http://schemas.microsoft.com/office/powerpoint/2010/main" val="379224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04202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Semantic Markup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Focus on the structure of the document, not the visual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Maintainability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Performance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Accessibility (http://www.w3.org/WAI 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Search Engine Optimization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50478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Structure of HTML Documents</a:t>
            </a:r>
            <a:endParaRPr lang="en-US" sz="3600" dirty="0"/>
          </a:p>
        </p:txBody>
      </p:sp>
      <p:pic>
        <p:nvPicPr>
          <p:cNvPr id="5" name="Content Placeholder 4" descr="481260300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96" b="-23096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417039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Structure of HTML Documents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r>
              <a:rPr lang="en-US" dirty="0"/>
              <a:t>DOCTYPE Short for </a:t>
            </a:r>
            <a:r>
              <a:rPr lang="en-US" b="1" dirty="0"/>
              <a:t>Document Type Definition </a:t>
            </a:r>
            <a:r>
              <a:rPr lang="en-US" dirty="0"/>
              <a:t>tells the browser what type of document it is about to process</a:t>
            </a:r>
          </a:p>
          <a:p>
            <a:endParaRPr lang="en-US" b="1" dirty="0"/>
          </a:p>
          <a:p>
            <a:r>
              <a:rPr lang="en-US" b="1" dirty="0"/>
              <a:t>&lt;!DOCTYPE html&gt;</a:t>
            </a:r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DOCTYPE</a:t>
            </a:r>
          </a:p>
        </p:txBody>
      </p:sp>
    </p:spTree>
    <p:extLst>
      <p:ext uri="{BB962C8B-B14F-4D97-AF65-F5344CB8AC3E}">
        <p14:creationId xmlns:p14="http://schemas.microsoft.com/office/powerpoint/2010/main" val="231881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Structure of HTML Documents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slightly more complex document</a:t>
            </a:r>
          </a:p>
        </p:txBody>
      </p:sp>
      <p:pic>
        <p:nvPicPr>
          <p:cNvPr id="7" name="Content Placeholder 6" descr="4812603008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52" b="-4962"/>
          <a:stretch/>
        </p:blipFill>
        <p:spPr>
          <a:xfrm>
            <a:off x="539552" y="1988840"/>
            <a:ext cx="7875792" cy="3396771"/>
          </a:xfrm>
        </p:spPr>
      </p:pic>
    </p:spTree>
    <p:extLst>
      <p:ext uri="{BB962C8B-B14F-4D97-AF65-F5344CB8AC3E}">
        <p14:creationId xmlns:p14="http://schemas.microsoft.com/office/powerpoint/2010/main" val="210016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Structure of HTML Documents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Head and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Autofit/>
          </a:bodyPr>
          <a:lstStyle/>
          <a:p>
            <a:r>
              <a:rPr lang="en-US" sz="2600" dirty="0"/>
              <a:t>HTML5 does not require the use of the </a:t>
            </a:r>
            <a:r>
              <a:rPr lang="en-US" sz="2600" b="1" dirty="0"/>
              <a:t>&lt;html&gt; , &lt;head&gt; </a:t>
            </a:r>
            <a:r>
              <a:rPr lang="en-US" sz="2600" dirty="0"/>
              <a:t>, and </a:t>
            </a:r>
            <a:r>
              <a:rPr lang="en-US" sz="2600" b="1" dirty="0"/>
              <a:t>&lt;body&gt;</a:t>
            </a:r>
            <a:r>
              <a:rPr lang="en-US" sz="2600" dirty="0"/>
              <a:t>  elements (but most developers continue to use them).</a:t>
            </a:r>
          </a:p>
          <a:p>
            <a:pPr marL="342900" indent="-342900">
              <a:buFont typeface="Arial"/>
              <a:buChar char="•"/>
            </a:pPr>
            <a:r>
              <a:rPr lang="en-US" sz="2600" b="1" dirty="0"/>
              <a:t>&lt;html&gt; </a:t>
            </a:r>
            <a:r>
              <a:rPr lang="en-US" sz="2600" dirty="0"/>
              <a:t>contains all the other HTML elements in the document (Item 2 in previous slide)</a:t>
            </a:r>
          </a:p>
          <a:p>
            <a:pPr marL="342900" indent="-342900">
              <a:buFont typeface="Arial"/>
              <a:buChar char="•"/>
            </a:pPr>
            <a:r>
              <a:rPr lang="en-US" sz="2600" b="1" dirty="0"/>
              <a:t>&lt;head&gt; </a:t>
            </a:r>
            <a:r>
              <a:rPr lang="en-US" sz="2600" dirty="0"/>
              <a:t>contains descriptive elements about the document, such (title,  style sheets, JavaScript files etc.) (Item 3)</a:t>
            </a:r>
          </a:p>
          <a:p>
            <a:pPr marL="342900" indent="-342900">
              <a:buFont typeface="Arial"/>
              <a:buChar char="•"/>
            </a:pPr>
            <a:r>
              <a:rPr lang="en-US" sz="2600" b="1" dirty="0"/>
              <a:t>&lt;body&gt; </a:t>
            </a:r>
            <a:r>
              <a:rPr lang="en-US" sz="2600" dirty="0"/>
              <a:t>contains content to be displayed by the browser (Item 4)</a:t>
            </a:r>
          </a:p>
        </p:txBody>
      </p:sp>
    </p:spTree>
    <p:extLst>
      <p:ext uri="{BB962C8B-B14F-4D97-AF65-F5344CB8AC3E}">
        <p14:creationId xmlns:p14="http://schemas.microsoft.com/office/powerpoint/2010/main" val="407543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Structure of HTML Documents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&lt;meta&gt;  </a:t>
            </a:r>
            <a:r>
              <a:rPr lang="en-US" dirty="0"/>
              <a:t>element (Item 5) declares that the character encoding for the document is UTF-8.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Item 6 specifies an external CSS style sheet file with </a:t>
            </a:r>
            <a:r>
              <a:rPr lang="en-US" b="1" dirty="0"/>
              <a:t>&lt;link&gt; </a:t>
            </a:r>
            <a:r>
              <a:rPr lang="en-US" dirty="0"/>
              <a:t>that is used with this document.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Item 7 references an external JavaScript file using </a:t>
            </a:r>
            <a:r>
              <a:rPr lang="en-US" b="1" dirty="0"/>
              <a:t>&lt;script&gt;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more common elements</a:t>
            </a:r>
          </a:p>
        </p:txBody>
      </p:sp>
    </p:spTree>
    <p:extLst>
      <p:ext uri="{BB962C8B-B14F-4D97-AF65-F5344CB8AC3E}">
        <p14:creationId xmlns:p14="http://schemas.microsoft.com/office/powerpoint/2010/main" val="81302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28192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pic>
        <p:nvPicPr>
          <p:cNvPr id="12" name="Content Placeholder 11" descr="481260300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55" r="-10355"/>
          <a:stretch>
            <a:fillRect/>
          </a:stretch>
        </p:blipFill>
        <p:spPr>
          <a:xfrm>
            <a:off x="539552" y="1381184"/>
            <a:ext cx="7272808" cy="514255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document to walk through</a:t>
            </a:r>
          </a:p>
        </p:txBody>
      </p:sp>
    </p:spTree>
    <p:extLst>
      <p:ext uri="{BB962C8B-B14F-4D97-AF65-F5344CB8AC3E}">
        <p14:creationId xmlns:p14="http://schemas.microsoft.com/office/powerpoint/2010/main" val="195295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document to walk through</a:t>
            </a:r>
          </a:p>
        </p:txBody>
      </p:sp>
      <p:pic>
        <p:nvPicPr>
          <p:cNvPr id="4" name="Content Placeholder 3" descr="481260301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21" r="-38521"/>
          <a:stretch>
            <a:fillRect/>
          </a:stretch>
        </p:blipFill>
        <p:spPr>
          <a:xfrm>
            <a:off x="467544" y="1330269"/>
            <a:ext cx="6847656" cy="4841932"/>
          </a:xfrm>
        </p:spPr>
      </p:pic>
    </p:spTree>
    <p:extLst>
      <p:ext uri="{BB962C8B-B14F-4D97-AF65-F5344CB8AC3E}">
        <p14:creationId xmlns:p14="http://schemas.microsoft.com/office/powerpoint/2010/main" val="284798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styles are coming soon, HTML is structural</a:t>
            </a:r>
          </a:p>
        </p:txBody>
      </p:sp>
      <p:pic>
        <p:nvPicPr>
          <p:cNvPr id="5" name="Content Placeholder 4" descr="4812603012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7" b="-1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0408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7402016" cy="2332856"/>
          </a:xfrm>
        </p:spPr>
        <p:txBody>
          <a:bodyPr>
            <a:normAutofit/>
          </a:bodyPr>
          <a:lstStyle/>
          <a:p>
            <a:r>
              <a:rPr lang="en-US" dirty="0"/>
              <a:t>HTML provides six levels of heading </a:t>
            </a:r>
            <a:br>
              <a:rPr lang="en-US" dirty="0"/>
            </a:br>
            <a:r>
              <a:rPr lang="en-US" dirty="0"/>
              <a:t>(h1 - h6)</a:t>
            </a:r>
          </a:p>
          <a:p>
            <a:r>
              <a:rPr lang="en-US" dirty="0"/>
              <a:t>Headings are also used by the browser to create a document outline  for the page.</a:t>
            </a:r>
          </a:p>
        </p:txBody>
      </p:sp>
      <p:pic>
        <p:nvPicPr>
          <p:cNvPr id="7" name="Content Placeholder 6" descr="4812603009.eps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2" r="42480" b="87154"/>
          <a:stretch/>
        </p:blipFill>
        <p:spPr>
          <a:xfrm>
            <a:off x="1880226" y="4149080"/>
            <a:ext cx="5140046" cy="1037172"/>
          </a:xfr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914400" y="838200"/>
            <a:ext cx="6629400" cy="30480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Headings</a:t>
            </a:r>
            <a:endParaRPr lang="en-US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40039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7185992" cy="2332856"/>
          </a:xfrm>
        </p:spPr>
        <p:txBody>
          <a:bodyPr>
            <a:normAutofit/>
          </a:bodyPr>
          <a:lstStyle/>
          <a:p>
            <a:r>
              <a:rPr lang="en-US" sz="2400" b="1" dirty="0"/>
              <a:t>&lt;p&gt;  </a:t>
            </a:r>
            <a:r>
              <a:rPr lang="en-US" sz="2400" dirty="0"/>
              <a:t>tag is a container for text and other HTML elements</a:t>
            </a:r>
          </a:p>
          <a:p>
            <a:r>
              <a:rPr lang="en-US" sz="2400" b="1" dirty="0"/>
              <a:t>&lt;div&gt;  </a:t>
            </a:r>
            <a:r>
              <a:rPr lang="en-US" sz="2400" dirty="0"/>
              <a:t>also a container element and is used to create a logical grouping of content</a:t>
            </a:r>
          </a:p>
          <a:p>
            <a:endParaRPr lang="en-US" dirty="0"/>
          </a:p>
        </p:txBody>
      </p:sp>
      <p:pic>
        <p:nvPicPr>
          <p:cNvPr id="7" name="Content Placeholder 6" descr="4812603009.eps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3" t="11332" r="28917" b="62222"/>
          <a:stretch/>
        </p:blipFill>
        <p:spPr>
          <a:xfrm>
            <a:off x="1691680" y="3861048"/>
            <a:ext cx="5713849" cy="1800200"/>
          </a:xfr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914400" y="838200"/>
            <a:ext cx="6629400" cy="30480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Paragraphs and Divisions</a:t>
            </a:r>
          </a:p>
          <a:p>
            <a:pPr marL="0" indent="0">
              <a:buNone/>
            </a:pPr>
            <a:endParaRPr lang="en-US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570522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Links are an essential feature of all web pages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Links use the</a:t>
            </a:r>
            <a:r>
              <a:rPr lang="en-US" b="1" dirty="0"/>
              <a:t> &lt;a&gt; </a:t>
            </a:r>
            <a:r>
              <a:rPr lang="en-US" dirty="0"/>
              <a:t>element (the “a” stands for anchor).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Links</a:t>
            </a:r>
          </a:p>
        </p:txBody>
      </p:sp>
      <p:pic>
        <p:nvPicPr>
          <p:cNvPr id="2" name="Picture 1" descr="4812603014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5"/>
          <a:stretch/>
        </p:blipFill>
        <p:spPr>
          <a:xfrm>
            <a:off x="611560" y="4005064"/>
            <a:ext cx="8082277" cy="1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732340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pic>
        <p:nvPicPr>
          <p:cNvPr id="6" name="Content Placeholder 5" descr="481260301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3" r="-2282" b="45944"/>
          <a:stretch/>
        </p:blipFill>
        <p:spPr>
          <a:xfrm>
            <a:off x="971600" y="1700808"/>
            <a:ext cx="7218182" cy="417646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51518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pic>
        <p:nvPicPr>
          <p:cNvPr id="6" name="Content Placeholder 5" descr="481260301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5" t="54056" r="-971" b="-8112"/>
          <a:stretch/>
        </p:blipFill>
        <p:spPr>
          <a:xfrm>
            <a:off x="971600" y="1700808"/>
            <a:ext cx="7218182" cy="417646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Links (continued)</a:t>
            </a:r>
          </a:p>
        </p:txBody>
      </p:sp>
    </p:spTree>
    <p:extLst>
      <p:ext uri="{BB962C8B-B14F-4D97-AF65-F5344CB8AC3E}">
        <p14:creationId xmlns:p14="http://schemas.microsoft.com/office/powerpoint/2010/main" val="1063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URL Relative Referencing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58122"/>
              </p:ext>
            </p:extLst>
          </p:nvPr>
        </p:nvGraphicFramePr>
        <p:xfrm>
          <a:off x="899592" y="1268760"/>
          <a:ext cx="7344816" cy="496855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586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Relative Link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586">
                <a:tc>
                  <a:txBody>
                    <a:bodyPr/>
                    <a:lstStyle/>
                    <a:p>
                      <a:r>
                        <a:rPr lang="en-US" dirty="0"/>
                        <a:t>Same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example.html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endParaRPr lang="en-US" sz="20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586">
                <a:tc>
                  <a:txBody>
                    <a:bodyPr/>
                    <a:lstStyle/>
                    <a:p>
                      <a:r>
                        <a:rPr lang="en-US" dirty="0"/>
                        <a:t>Child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="images/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logo.gif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endParaRPr lang="en-US" sz="20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81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Grandchild/Descendant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css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/images/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background.gif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endParaRPr lang="en-US" sz="16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81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Parent/Ancestor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="../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about.html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b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</a:br>
                      <a:r>
                        <a:rPr lang="en-CA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</a:t>
                      </a:r>
                      <a:r>
                        <a:rPr lang="mr-IN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a href="../../about.html”</a:t>
                      </a:r>
                      <a:r>
                        <a:rPr lang="en-CA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&gt;</a:t>
                      </a:r>
                      <a:endParaRPr lang="en-US" sz="18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58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Sibling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="../images/</a:t>
                      </a:r>
                      <a:r>
                        <a:rPr lang="en-US" sz="20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about.html</a:t>
                      </a: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endParaRPr lang="en-US" sz="20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58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Root Reference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&lt;a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href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="/images/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background.gif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Monaco"/>
                          <a:ea typeface="+mn-ea"/>
                          <a:cs typeface="Monaco"/>
                        </a:rPr>
                        <a:t>"&gt;</a:t>
                      </a:r>
                      <a:endParaRPr lang="en-US" sz="1800" dirty="0">
                        <a:latin typeface="Monaco"/>
                        <a:cs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231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Inline Text Elements </a:t>
            </a:r>
            <a:r>
              <a:rPr lang="mr-IN" dirty="0"/>
              <a:t>…</a:t>
            </a:r>
            <a:r>
              <a:rPr lang="en-US" dirty="0"/>
              <a:t> they do not disrupt the 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7584" y="1412776"/>
            <a:ext cx="7859216" cy="47895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&lt;a&gt;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abbr</a:t>
            </a:r>
            <a:r>
              <a:rPr lang="en-US" dirty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&lt;cite&gt;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&lt;code&gt;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&lt;mark&gt;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&lt;small&gt;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&lt;span&gt;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&lt;strong&gt;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&lt;time&gt;</a:t>
            </a:r>
          </a:p>
        </p:txBody>
      </p:sp>
    </p:spTree>
    <p:extLst>
      <p:ext uri="{BB962C8B-B14F-4D97-AF65-F5344CB8AC3E}">
        <p14:creationId xmlns:p14="http://schemas.microsoft.com/office/powerpoint/2010/main" val="91421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pic>
        <p:nvPicPr>
          <p:cNvPr id="2" name="Content Placeholder 1" descr="481260301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65" b="-4300"/>
          <a:stretch/>
        </p:blipFill>
        <p:spPr>
          <a:xfrm>
            <a:off x="179512" y="2996952"/>
            <a:ext cx="8507289" cy="1764146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12826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These are special characters for symbols for which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there is either no easy way to type them via a keyboard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or which have a reserved meaning in HTML (like“&lt;“)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Character Entities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79978"/>
              </p:ext>
            </p:extLst>
          </p:nvPr>
        </p:nvGraphicFramePr>
        <p:xfrm>
          <a:off x="1043608" y="3429001"/>
          <a:ext cx="6768752" cy="259229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45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105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37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nbsp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Nonbreakable</a:t>
                      </a:r>
                      <a:r>
                        <a:rPr lang="en-US" dirty="0"/>
                        <a:t>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037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lt</a:t>
                      </a:r>
                      <a:r>
                        <a:rPr lang="en-US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37">
                <a:tc>
                  <a:txBody>
                    <a:bodyPr/>
                    <a:lstStyle/>
                    <a:p>
                      <a:r>
                        <a:rPr lang="en-US" dirty="0"/>
                        <a:t>&amp;</a:t>
                      </a:r>
                      <a:r>
                        <a:rPr lang="en-US" dirty="0" err="1"/>
                        <a:t>gt</a:t>
                      </a:r>
                      <a:r>
                        <a:rPr lang="en-US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037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&amp;copy;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©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037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&amp;trade;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61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Unordered Lists 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Ordered Lists &lt;</a:t>
            </a:r>
            <a:r>
              <a:rPr lang="en-US" dirty="0" err="1"/>
              <a:t>ol</a:t>
            </a:r>
            <a:r>
              <a:rPr lang="en-US" dirty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Description Lists &lt;dl&gt;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2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Quick Tour of HTML Elements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Lists</a:t>
            </a:r>
            <a:endParaRPr lang="en-US" dirty="0"/>
          </a:p>
        </p:txBody>
      </p:sp>
      <p:pic>
        <p:nvPicPr>
          <p:cNvPr id="6" name="Content Placeholder 5" descr="4812603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28" r="-13128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</p:spTree>
    <p:extLst>
      <p:ext uri="{BB962C8B-B14F-4D97-AF65-F5344CB8AC3E}">
        <p14:creationId xmlns:p14="http://schemas.microsoft.com/office/powerpoint/2010/main" val="3676222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HTML5 Semantic Structure Elements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814335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pic>
        <p:nvPicPr>
          <p:cNvPr id="16" name="Content Placeholder 15" descr="4812603020.eps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00" r="-16900"/>
          <a:stretch>
            <a:fillRect/>
          </a:stretch>
        </p:blipFill>
        <p:spPr/>
      </p:pic>
      <p:pic>
        <p:nvPicPr>
          <p:cNvPr id="15" name="Content Placeholder 14" descr="4812603019.eps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25" b="-104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182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What Is HTML and Where Did It Come from?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HTML is defined as a </a:t>
            </a:r>
            <a:r>
              <a:rPr lang="en-US" b="1" dirty="0"/>
              <a:t>markup language.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markup</a:t>
            </a:r>
            <a:r>
              <a:rPr lang="en-US" dirty="0"/>
              <a:t> is a way to indicate information about the content that is distinct from the content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HTML has been through many versions and branches, the details of which might matter if you ever see old HTML code.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58656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pic>
        <p:nvPicPr>
          <p:cNvPr id="2" name="Content Placeholder 1" descr="4812603020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2270" r="49174" b="81265"/>
          <a:stretch/>
        </p:blipFill>
        <p:spPr>
          <a:xfrm>
            <a:off x="900114" y="1705429"/>
            <a:ext cx="3309030" cy="2122714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Header and Footer</a:t>
            </a:r>
          </a:p>
        </p:txBody>
      </p:sp>
      <p:pic>
        <p:nvPicPr>
          <p:cNvPr id="8" name="Picture 7" descr="4812603020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t="88829" r="28541" b="2782"/>
          <a:stretch/>
        </p:blipFill>
        <p:spPr>
          <a:xfrm>
            <a:off x="3995936" y="4826000"/>
            <a:ext cx="3960440" cy="10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3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Header and Footer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 numCol="2">
            <a:normAutofit fontScale="47500" lnSpcReduction="20000"/>
          </a:bodyPr>
          <a:lstStyle/>
          <a:p>
            <a:endParaRPr lang="en-US" sz="4400" i="1" dirty="0"/>
          </a:p>
          <a:p>
            <a:pPr marL="571500" indent="-571500">
              <a:buFont typeface="Arial"/>
              <a:buChar char="•"/>
            </a:pPr>
            <a:r>
              <a:rPr lang="en-US" sz="5100" i="1" dirty="0"/>
              <a:t> A header element is intended to usually contain the section’s heading (an h1– h6 element), but this is not required. </a:t>
            </a:r>
          </a:p>
          <a:p>
            <a:pPr marL="571500" indent="-571500">
              <a:buFont typeface="Arial"/>
              <a:buChar char="•"/>
            </a:pPr>
            <a:endParaRPr lang="en-US" sz="5100" i="1" dirty="0"/>
          </a:p>
          <a:p>
            <a:pPr marL="571500" indent="-571500">
              <a:buFont typeface="Arial"/>
              <a:buChar char="•"/>
            </a:pPr>
            <a:endParaRPr lang="en-US" sz="5100" i="1" dirty="0"/>
          </a:p>
          <a:p>
            <a:pPr marL="571500" indent="-571500">
              <a:buFont typeface="Arial"/>
              <a:buChar char="•"/>
            </a:pPr>
            <a:r>
              <a:rPr lang="en-US" sz="5100" i="1" dirty="0"/>
              <a:t>The header element can also be used to wrap a section’s table of contents, a search form, or any relevant logos.</a:t>
            </a:r>
          </a:p>
          <a:p>
            <a:pPr marL="571500" indent="-571500">
              <a:buFont typeface="Arial"/>
              <a:buChar char="•"/>
            </a:pPr>
            <a:endParaRPr lang="en-US" sz="4400" i="1" dirty="0"/>
          </a:p>
          <a:p>
            <a:r>
              <a:rPr lang="en-US" sz="3500" b="1" dirty="0"/>
              <a:t>&lt;</a:t>
            </a:r>
            <a:r>
              <a:rPr lang="en-US" sz="4000" b="1" dirty="0"/>
              <a:t>header&gt;</a:t>
            </a:r>
          </a:p>
          <a:p>
            <a:r>
              <a:rPr lang="en-US" sz="4000" dirty="0"/>
              <a:t>&lt;</a:t>
            </a:r>
            <a:r>
              <a:rPr lang="en-US" sz="4000" dirty="0" err="1"/>
              <a:t>img</a:t>
            </a:r>
            <a:r>
              <a:rPr lang="en-US" sz="4000" dirty="0"/>
              <a:t> </a:t>
            </a:r>
            <a:r>
              <a:rPr lang="en-US" sz="4000" dirty="0" err="1"/>
              <a:t>src</a:t>
            </a:r>
            <a:r>
              <a:rPr lang="en-US" sz="4000" dirty="0"/>
              <a:t>="</a:t>
            </a:r>
            <a:r>
              <a:rPr lang="en-US" sz="4000" dirty="0" err="1"/>
              <a:t>logo.gif</a:t>
            </a:r>
            <a:r>
              <a:rPr lang="en-US" sz="4000" dirty="0"/>
              <a:t>" alt="logo" /&gt;</a:t>
            </a:r>
          </a:p>
          <a:p>
            <a:r>
              <a:rPr lang="en-US" sz="4000" dirty="0"/>
              <a:t>&lt;h1&gt;Fundamentals of Web Development&lt;/h1&gt;</a:t>
            </a:r>
          </a:p>
          <a:p>
            <a:r>
              <a:rPr lang="en-US" sz="4000" dirty="0"/>
              <a:t>...</a:t>
            </a:r>
          </a:p>
          <a:p>
            <a:r>
              <a:rPr lang="en-US" sz="4000" b="1" dirty="0"/>
              <a:t>&lt;/header&gt;</a:t>
            </a:r>
          </a:p>
          <a:p>
            <a:r>
              <a:rPr lang="en-US" sz="4000" dirty="0"/>
              <a:t>&lt;article&gt;</a:t>
            </a:r>
          </a:p>
          <a:p>
            <a:r>
              <a:rPr lang="en-US" sz="4000" b="1" dirty="0"/>
              <a:t>&lt;header&gt;</a:t>
            </a:r>
          </a:p>
          <a:p>
            <a:r>
              <a:rPr lang="en-US" sz="4000" dirty="0">
                <a:latin typeface="Calbri"/>
                <a:cs typeface="Calbri"/>
              </a:rPr>
              <a:t>&lt;h2&gt;HTML5 Semantic Structure </a:t>
            </a:r>
            <a:r>
              <a:rPr lang="en-US" sz="4000" dirty="0"/>
              <a:t>Elements&lt;/h2&gt;</a:t>
            </a:r>
          </a:p>
          <a:p>
            <a:r>
              <a:rPr lang="en-US" sz="4000" dirty="0"/>
              <a:t>&lt;p&gt; By &lt;</a:t>
            </a:r>
            <a:r>
              <a:rPr lang="en-US" sz="4000" dirty="0" err="1"/>
              <a:t>em</a:t>
            </a:r>
            <a:r>
              <a:rPr lang="en-US" sz="4000" dirty="0"/>
              <a:t>&gt;Randy Connolly&lt;/</a:t>
            </a:r>
            <a:r>
              <a:rPr lang="en-US" sz="4000" dirty="0" err="1"/>
              <a:t>em</a:t>
            </a:r>
            <a:r>
              <a:rPr lang="en-US" sz="4000" dirty="0"/>
              <a:t>&gt;&lt;/p&gt;</a:t>
            </a:r>
          </a:p>
          <a:p>
            <a:r>
              <a:rPr lang="en-US" sz="4000" b="1" dirty="0"/>
              <a:t>&lt;/header&gt;</a:t>
            </a:r>
          </a:p>
          <a:p>
            <a:r>
              <a:rPr lang="en-US" sz="4000" dirty="0"/>
              <a:t>...</a:t>
            </a:r>
          </a:p>
          <a:p>
            <a:r>
              <a:rPr lang="en-US" sz="4000" dirty="0"/>
              <a:t>&lt;/article&gt;</a:t>
            </a:r>
          </a:p>
        </p:txBody>
      </p:sp>
    </p:spTree>
    <p:extLst>
      <p:ext uri="{BB962C8B-B14F-4D97-AF65-F5344CB8AC3E}">
        <p14:creationId xmlns:p14="http://schemas.microsoft.com/office/powerpoint/2010/main" val="138733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/>
                <a:cs typeface="Calibri"/>
              </a:rPr>
              <a:t>&lt;</a:t>
            </a:r>
            <a:r>
              <a:rPr lang="en-US" sz="2000" dirty="0"/>
              <a:t>header</a:t>
            </a:r>
            <a:r>
              <a:rPr lang="en-US" sz="2000" dirty="0">
                <a:latin typeface="Calibri"/>
                <a:cs typeface="Calibri"/>
              </a:rPr>
              <a:t>&gt;</a:t>
            </a:r>
          </a:p>
          <a:p>
            <a:r>
              <a:rPr lang="en-US" sz="2000" dirty="0"/>
              <a:t>	</a:t>
            </a:r>
            <a:r>
              <a:rPr lang="en-US" sz="2000" dirty="0">
                <a:latin typeface="Calibri"/>
                <a:cs typeface="Calibri"/>
              </a:rPr>
              <a:t>&lt;</a:t>
            </a:r>
            <a:r>
              <a:rPr lang="en-US" sz="2000" dirty="0" err="1">
                <a:latin typeface="Calibri"/>
                <a:cs typeface="Calibri"/>
              </a:rPr>
              <a:t>img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src</a:t>
            </a:r>
            <a:r>
              <a:rPr lang="en-US" sz="2000" dirty="0">
                <a:latin typeface="Calibri"/>
                <a:cs typeface="Calibri"/>
              </a:rPr>
              <a:t>="</a:t>
            </a:r>
            <a:r>
              <a:rPr lang="en-US" sz="2000" dirty="0" err="1"/>
              <a:t>logo.gif</a:t>
            </a:r>
            <a:r>
              <a:rPr lang="en-US" sz="2000" dirty="0"/>
              <a:t>" alt="logo" /&gt;</a:t>
            </a:r>
          </a:p>
          <a:p>
            <a:r>
              <a:rPr lang="en-US" sz="2000" dirty="0"/>
              <a:t>	&lt;h1&gt;Fundamentals of Web Development&lt;/h1&gt;</a:t>
            </a:r>
          </a:p>
          <a:p>
            <a:r>
              <a:rPr lang="en-CA" dirty="0"/>
              <a:t>	</a:t>
            </a:r>
            <a:r>
              <a:rPr lang="en-CA" sz="2000" b="1" dirty="0"/>
              <a:t>&lt;</a:t>
            </a:r>
            <a:r>
              <a:rPr lang="en-CA" sz="2000" b="1" dirty="0" err="1"/>
              <a:t>nav</a:t>
            </a:r>
            <a:r>
              <a:rPr lang="en-CA" sz="2000" b="1" dirty="0"/>
              <a:t>&gt;</a:t>
            </a:r>
          </a:p>
          <a:p>
            <a:r>
              <a:rPr lang="en-CA" dirty="0"/>
              <a:t>		</a:t>
            </a:r>
            <a:r>
              <a:rPr lang="en-CA" sz="2000" dirty="0"/>
              <a:t>&lt;</a:t>
            </a:r>
            <a:r>
              <a:rPr lang="en-CA" sz="2000" dirty="0" err="1"/>
              <a:t>ul</a:t>
            </a:r>
            <a:r>
              <a:rPr lang="en-CA" sz="2000" dirty="0"/>
              <a:t>&gt;</a:t>
            </a:r>
            <a:endParaRPr lang="mr-IN" sz="2000" dirty="0"/>
          </a:p>
          <a:p>
            <a:r>
              <a:rPr lang="en-US" sz="2000" dirty="0"/>
              <a:t>			&lt;li&gt;&lt;a </a:t>
            </a:r>
            <a:r>
              <a:rPr lang="en-US" sz="2000" dirty="0" err="1"/>
              <a:t>href</a:t>
            </a:r>
            <a:r>
              <a:rPr lang="en-US" sz="2000" dirty="0"/>
              <a:t>="</a:t>
            </a:r>
            <a:r>
              <a:rPr lang="en-US" sz="2000" dirty="0" err="1"/>
              <a:t>index.html</a:t>
            </a:r>
            <a:r>
              <a:rPr lang="en-US" sz="2000" dirty="0"/>
              <a:t>"&gt;Home&lt;/a&gt;&lt;/li&gt;</a:t>
            </a:r>
          </a:p>
          <a:p>
            <a:r>
              <a:rPr lang="en-US" sz="2000" dirty="0"/>
              <a:t>			&lt;li&gt;&lt;a </a:t>
            </a:r>
            <a:r>
              <a:rPr lang="en-US" sz="2000" dirty="0" err="1"/>
              <a:t>href</a:t>
            </a:r>
            <a:r>
              <a:rPr lang="en-US" sz="2000" dirty="0"/>
              <a:t>="</a:t>
            </a:r>
            <a:r>
              <a:rPr lang="en-US" sz="2000" dirty="0" err="1"/>
              <a:t>about.html</a:t>
            </a:r>
            <a:r>
              <a:rPr lang="en-US" sz="2000" dirty="0"/>
              <a:t>"&gt;About Us&lt;/a&gt;&lt;/li&gt;</a:t>
            </a:r>
          </a:p>
          <a:p>
            <a:r>
              <a:rPr lang="en-US" sz="2000" dirty="0"/>
              <a:t>			&lt;li&gt;&lt;a </a:t>
            </a:r>
            <a:r>
              <a:rPr lang="en-US" sz="2000" dirty="0" err="1"/>
              <a:t>href</a:t>
            </a:r>
            <a:r>
              <a:rPr lang="en-US" sz="2000" dirty="0"/>
              <a:t>="</a:t>
            </a:r>
            <a:r>
              <a:rPr lang="en-US" sz="2000" dirty="0" err="1"/>
              <a:t>browse.html</a:t>
            </a:r>
            <a:r>
              <a:rPr lang="en-US" sz="2000" dirty="0"/>
              <a:t>"&gt;Browse&lt;/a&gt;&lt;/li&gt;</a:t>
            </a:r>
          </a:p>
          <a:p>
            <a:r>
              <a:rPr lang="en-CA" sz="2000" dirty="0"/>
              <a:t>		&lt;</a:t>
            </a:r>
            <a:r>
              <a:rPr lang="mr-IN" sz="2000" dirty="0">
                <a:latin typeface="Calibri"/>
                <a:cs typeface="Calibri"/>
              </a:rPr>
              <a:t>/ul</a:t>
            </a:r>
            <a:r>
              <a:rPr lang="en-CA" sz="2000" dirty="0">
                <a:latin typeface="Calibri"/>
                <a:cs typeface="Calibri"/>
              </a:rPr>
              <a:t>&gt;</a:t>
            </a:r>
            <a:endParaRPr lang="mr-IN" sz="2000" dirty="0">
              <a:latin typeface="Calibri"/>
              <a:cs typeface="Calibri"/>
            </a:endParaRPr>
          </a:p>
          <a:p>
            <a:r>
              <a:rPr lang="en-CA" sz="2000" dirty="0">
                <a:latin typeface="Calibri"/>
                <a:cs typeface="Calibri"/>
              </a:rPr>
              <a:t>	</a:t>
            </a:r>
            <a:r>
              <a:rPr lang="en-CA" sz="2000" b="1" dirty="0">
                <a:latin typeface="Calibri"/>
                <a:cs typeface="Calibri"/>
              </a:rPr>
              <a:t>&lt;</a:t>
            </a:r>
            <a:r>
              <a:rPr lang="mr-IN" sz="2000" b="1" dirty="0">
                <a:latin typeface="Calibri"/>
                <a:cs typeface="Calibri"/>
              </a:rPr>
              <a:t>/nav</a:t>
            </a:r>
            <a:r>
              <a:rPr lang="en-CA" sz="2000" b="1" dirty="0">
                <a:latin typeface="Calibri"/>
                <a:cs typeface="Calibri"/>
              </a:rPr>
              <a:t>&gt;</a:t>
            </a:r>
            <a:endParaRPr lang="mr-IN" sz="2000" b="1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&lt;/header&gt;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Navigation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3569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&lt;main&gt;  </a:t>
            </a:r>
            <a:r>
              <a:rPr lang="en-US" dirty="0"/>
              <a:t>is meant to contain the main unique  content of the document.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&lt;main&gt; provides a semantic replacement for markup such as &lt;div id="main"&gt;  or &lt;div id="main-content"&gt;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1520300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b="1" dirty="0"/>
              <a:t>&lt;section&gt; </a:t>
            </a:r>
            <a:r>
              <a:rPr lang="en-US" dirty="0"/>
              <a:t>is a much broader element, while the</a:t>
            </a:r>
          </a:p>
          <a:p>
            <a:r>
              <a:rPr lang="en-US" b="1" dirty="0"/>
              <a:t>&lt;article&gt; </a:t>
            </a:r>
            <a:r>
              <a:rPr lang="en-US" dirty="0"/>
              <a:t>element is to be used for blocks of content that could potentially be read or consumed independently of the other content on the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Articles and Sections</a:t>
            </a:r>
          </a:p>
        </p:txBody>
      </p:sp>
    </p:spTree>
    <p:extLst>
      <p:ext uri="{BB962C8B-B14F-4D97-AF65-F5344CB8AC3E}">
        <p14:creationId xmlns:p14="http://schemas.microsoft.com/office/powerpoint/2010/main" val="92434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pic>
        <p:nvPicPr>
          <p:cNvPr id="2" name="Content Placeholder 1" descr="4812603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01" b="-11001"/>
          <a:stretch>
            <a:fillRect/>
          </a:stretch>
        </p:blipFill>
        <p:spPr>
          <a:xfrm>
            <a:off x="1321296" y="980728"/>
            <a:ext cx="6563072" cy="5267827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Figure and Figure Captions</a:t>
            </a:r>
          </a:p>
        </p:txBody>
      </p:sp>
    </p:spTree>
    <p:extLst>
      <p:ext uri="{BB962C8B-B14F-4D97-AF65-F5344CB8AC3E}">
        <p14:creationId xmlns:p14="http://schemas.microsoft.com/office/powerpoint/2010/main" val="490837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 The </a:t>
            </a:r>
            <a:r>
              <a:rPr lang="en-US" b="1" dirty="0"/>
              <a:t>&lt;aside&gt;  </a:t>
            </a:r>
            <a:r>
              <a:rPr lang="en-US" dirty="0"/>
              <a:t>element can be used for sidebars, pull quotes, groups of advertising images, or any other grouping of nonessential elements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Aside</a:t>
            </a:r>
          </a:p>
        </p:txBody>
      </p:sp>
    </p:spTree>
    <p:extLst>
      <p:ext uri="{BB962C8B-B14F-4D97-AF65-F5344CB8AC3E}">
        <p14:creationId xmlns:p14="http://schemas.microsoft.com/office/powerpoint/2010/main" val="1018670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HTML5 Semantic Structure Elements</a:t>
            </a:r>
            <a:endParaRPr lang="en-US" sz="3200" dirty="0"/>
          </a:p>
        </p:txBody>
      </p:sp>
      <p:pic>
        <p:nvPicPr>
          <p:cNvPr id="2" name="Content Placeholder 1" descr="481260302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66" r="-16266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Details and Summary</a:t>
            </a:r>
          </a:p>
        </p:txBody>
      </p:sp>
    </p:spTree>
    <p:extLst>
      <p:ext uri="{BB962C8B-B14F-4D97-AF65-F5344CB8AC3E}">
        <p14:creationId xmlns:p14="http://schemas.microsoft.com/office/powerpoint/2010/main" val="1049241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Insight</a:t>
            </a:r>
          </a:p>
        </p:txBody>
      </p:sp>
      <p:pic>
        <p:nvPicPr>
          <p:cNvPr id="5" name="Content Placeholder 4" descr="4812603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16" r="-20816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WYSIWYG Editors</a:t>
            </a:r>
          </a:p>
        </p:txBody>
      </p:sp>
    </p:spTree>
    <p:extLst>
      <p:ext uri="{BB962C8B-B14F-4D97-AF65-F5344CB8AC3E}">
        <p14:creationId xmlns:p14="http://schemas.microsoft.com/office/powerpoint/2010/main" val="1175597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 Editors</a:t>
            </a:r>
          </a:p>
        </p:txBody>
      </p:sp>
      <p:pic>
        <p:nvPicPr>
          <p:cNvPr id="6" name="Content Placeholder 5" descr="4812603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75" b="-26775"/>
          <a:stretch>
            <a:fillRect/>
          </a:stretch>
        </p:blipFill>
        <p:spPr>
          <a:xfrm>
            <a:off x="971600" y="476672"/>
            <a:ext cx="7427168" cy="5961390"/>
          </a:xfrm>
        </p:spPr>
      </p:pic>
    </p:spTree>
    <p:extLst>
      <p:ext uri="{BB962C8B-B14F-4D97-AF65-F5344CB8AC3E}">
        <p14:creationId xmlns:p14="http://schemas.microsoft.com/office/powerpoint/2010/main" val="307874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What Is HTML and Where Did It Come from? 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Markup</a:t>
            </a:r>
          </a:p>
        </p:txBody>
      </p:sp>
      <p:pic>
        <p:nvPicPr>
          <p:cNvPr id="6" name="Content Placeholder 5" descr="4812603001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79" r="-26279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</p:spTree>
    <p:extLst>
      <p:ext uri="{BB962C8B-B14F-4D97-AF65-F5344CB8AC3E}">
        <p14:creationId xmlns:p14="http://schemas.microsoft.com/office/powerpoint/2010/main" val="2571171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Integrated Development Environments</a:t>
            </a:r>
          </a:p>
        </p:txBody>
      </p:sp>
      <p:pic>
        <p:nvPicPr>
          <p:cNvPr id="5" name="Content Placeholder 4" descr="481260302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b="2535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882580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Cloud-Based Environments</a:t>
            </a:r>
          </a:p>
        </p:txBody>
      </p:sp>
      <p:pic>
        <p:nvPicPr>
          <p:cNvPr id="6" name="Content Placeholder 5" descr="481260302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" b="-316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3429756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 Playgrounds</a:t>
            </a:r>
          </a:p>
        </p:txBody>
      </p:sp>
      <p:pic>
        <p:nvPicPr>
          <p:cNvPr id="5" name="Content Placeholder 4" descr="481260302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68" r="-9068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334530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HTML Syntax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424108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584" y="1340768"/>
            <a:ext cx="7859216" cy="4968552"/>
          </a:xfrm>
        </p:spPr>
        <p:txBody>
          <a:bodyPr numCol="3">
            <a:noAutofit/>
          </a:bodyPr>
          <a:lstStyle/>
          <a:p>
            <a:r>
              <a:rPr lang="en-US" sz="1800" dirty="0"/>
              <a:t>absolute referencing</a:t>
            </a:r>
          </a:p>
          <a:p>
            <a:r>
              <a:rPr lang="en-US" sz="1800" dirty="0"/>
              <a:t>accessibility</a:t>
            </a:r>
          </a:p>
          <a:p>
            <a:r>
              <a:rPr lang="en-US" sz="1800" dirty="0"/>
              <a:t>ancestors</a:t>
            </a:r>
          </a:p>
          <a:p>
            <a:r>
              <a:rPr lang="en-US" sz="1800" dirty="0"/>
              <a:t>body</a:t>
            </a:r>
          </a:p>
          <a:p>
            <a:r>
              <a:rPr lang="en-US" sz="1800" dirty="0"/>
              <a:t>Cascading Style Sheets</a:t>
            </a:r>
          </a:p>
          <a:p>
            <a:r>
              <a:rPr lang="mr-IN" sz="1800" dirty="0"/>
              <a:t>(CSS)</a:t>
            </a:r>
          </a:p>
          <a:p>
            <a:r>
              <a:rPr lang="en-US" sz="1800" dirty="0"/>
              <a:t>character entity</a:t>
            </a:r>
          </a:p>
          <a:p>
            <a:r>
              <a:rPr lang="en-US" sz="1800" dirty="0"/>
              <a:t>description lists</a:t>
            </a:r>
          </a:p>
          <a:p>
            <a:r>
              <a:rPr lang="en-US" sz="1800" dirty="0"/>
              <a:t>descendants</a:t>
            </a:r>
          </a:p>
          <a:p>
            <a:r>
              <a:rPr lang="en-US" sz="1800" dirty="0"/>
              <a:t>directory</a:t>
            </a:r>
          </a:p>
          <a:p>
            <a:r>
              <a:rPr lang="en-US" sz="1800" dirty="0"/>
              <a:t>document outline</a:t>
            </a:r>
          </a:p>
          <a:p>
            <a:r>
              <a:rPr lang="en-US" sz="1800" dirty="0"/>
              <a:t>Document Object Model</a:t>
            </a:r>
          </a:p>
          <a:p>
            <a:r>
              <a:rPr lang="en-US" sz="1800" dirty="0"/>
              <a:t>Document Type</a:t>
            </a:r>
          </a:p>
          <a:p>
            <a:r>
              <a:rPr lang="en-US" sz="1800" dirty="0"/>
              <a:t>Definition</a:t>
            </a:r>
          </a:p>
          <a:p>
            <a:r>
              <a:rPr lang="en-US" sz="1800" dirty="0"/>
              <a:t>empty element</a:t>
            </a:r>
          </a:p>
          <a:p>
            <a:r>
              <a:rPr lang="en-US" sz="1800" dirty="0"/>
              <a:t>folder</a:t>
            </a:r>
          </a:p>
          <a:p>
            <a:r>
              <a:rPr lang="en-US" sz="1800" dirty="0"/>
              <a:t>head</a:t>
            </a:r>
          </a:p>
          <a:p>
            <a:r>
              <a:rPr lang="en-US" sz="1800" dirty="0"/>
              <a:t>HTML attribute</a:t>
            </a:r>
          </a:p>
          <a:p>
            <a:r>
              <a:rPr lang="en-US" sz="1800" dirty="0"/>
              <a:t>HTML validators</a:t>
            </a:r>
          </a:p>
          <a:p>
            <a:r>
              <a:rPr lang="en-US" sz="1800" dirty="0"/>
              <a:t>inline HTML elements</a:t>
            </a:r>
          </a:p>
          <a:p>
            <a:r>
              <a:rPr lang="en-US" sz="1800" dirty="0"/>
              <a:t>maintainability</a:t>
            </a:r>
          </a:p>
          <a:p>
            <a:r>
              <a:rPr lang="en-US" sz="1800" dirty="0"/>
              <a:t>markup</a:t>
            </a:r>
          </a:p>
          <a:p>
            <a:r>
              <a:rPr lang="en-US" sz="1800" dirty="0"/>
              <a:t>markup language</a:t>
            </a:r>
          </a:p>
          <a:p>
            <a:r>
              <a:rPr lang="en-US" sz="1800" dirty="0"/>
              <a:t>ordered lists</a:t>
            </a:r>
          </a:p>
          <a:p>
            <a:r>
              <a:rPr lang="en-US" sz="1800" dirty="0"/>
              <a:t>pathname</a:t>
            </a:r>
          </a:p>
          <a:p>
            <a:r>
              <a:rPr lang="en-US" sz="1800" dirty="0" err="1"/>
              <a:t>polyfill</a:t>
            </a:r>
            <a:endParaRPr lang="en-US" sz="1800" dirty="0"/>
          </a:p>
          <a:p>
            <a:r>
              <a:rPr lang="en-US" sz="1800" dirty="0"/>
              <a:t>quirks mode</a:t>
            </a:r>
          </a:p>
          <a:p>
            <a:r>
              <a:rPr lang="en-US" sz="1800" dirty="0"/>
              <a:t>Recommendations</a:t>
            </a:r>
          </a:p>
          <a:p>
            <a:r>
              <a:rPr lang="en-US" sz="1800" dirty="0"/>
              <a:t>relative referencing</a:t>
            </a:r>
          </a:p>
          <a:p>
            <a:r>
              <a:rPr lang="en-US" sz="1800" dirty="0"/>
              <a:t>root element</a:t>
            </a:r>
          </a:p>
          <a:p>
            <a:r>
              <a:rPr lang="en-US" sz="1800" dirty="0"/>
              <a:t>root reference</a:t>
            </a:r>
          </a:p>
          <a:p>
            <a:r>
              <a:rPr lang="en-US" sz="1800" dirty="0"/>
              <a:t>schemas</a:t>
            </a:r>
          </a:p>
          <a:p>
            <a:r>
              <a:rPr lang="en-US" sz="1800" dirty="0"/>
              <a:t>search engine optimization</a:t>
            </a:r>
          </a:p>
          <a:p>
            <a:r>
              <a:rPr lang="en-US" sz="1800" dirty="0"/>
              <a:t>semantic HTML</a:t>
            </a:r>
          </a:p>
          <a:p>
            <a:r>
              <a:rPr lang="en-US" sz="1800" dirty="0"/>
              <a:t>specifications</a:t>
            </a:r>
          </a:p>
          <a:p>
            <a:r>
              <a:rPr lang="en-US" sz="1800" dirty="0"/>
              <a:t>standards mode</a:t>
            </a:r>
          </a:p>
          <a:p>
            <a:r>
              <a:rPr lang="en-US" sz="1800" dirty="0"/>
              <a:t>syndication</a:t>
            </a:r>
          </a:p>
          <a:p>
            <a:r>
              <a:rPr lang="en-US" sz="1800" dirty="0"/>
              <a:t>syntax errors</a:t>
            </a:r>
          </a:p>
          <a:p>
            <a:r>
              <a:rPr lang="en-US" sz="1800" dirty="0"/>
              <a:t>tags</a:t>
            </a:r>
          </a:p>
          <a:p>
            <a:r>
              <a:rPr lang="en-US" sz="1800" dirty="0"/>
              <a:t>unordered lists</a:t>
            </a:r>
          </a:p>
          <a:p>
            <a:r>
              <a:rPr lang="mr-IN" sz="1800" dirty="0"/>
              <a:t>UTF-8</a:t>
            </a:r>
          </a:p>
          <a:p>
            <a:r>
              <a:rPr lang="en-US" sz="1800" dirty="0"/>
              <a:t>WHATWG</a:t>
            </a:r>
          </a:p>
          <a:p>
            <a:r>
              <a:rPr lang="en-US" sz="1800" dirty="0"/>
              <a:t>W3C</a:t>
            </a:r>
          </a:p>
          <a:p>
            <a:r>
              <a:rPr lang="en-US" sz="1800" dirty="0"/>
              <a:t>XHTML 1.0 Strict</a:t>
            </a:r>
          </a:p>
          <a:p>
            <a:r>
              <a:rPr lang="en-US" sz="1800" dirty="0"/>
              <a:t>XHTML 1.0 Transitional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</a:p>
        </p:txBody>
      </p:sp>
    </p:spTree>
    <p:extLst>
      <p:ext uri="{BB962C8B-B14F-4D97-AF65-F5344CB8AC3E}">
        <p14:creationId xmlns:p14="http://schemas.microsoft.com/office/powerpoint/2010/main" val="698755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4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What Is HTML and Where Did It Come from? </a:t>
            </a:r>
            <a:endParaRPr lang="en-US" sz="2400" dirty="0"/>
          </a:p>
        </p:txBody>
      </p:sp>
      <p:pic>
        <p:nvPicPr>
          <p:cNvPr id="5" name="Content Placeholder 4" descr="4812603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53" r="-35753"/>
          <a:stretch>
            <a:fillRect/>
          </a:stretch>
        </p:blipFill>
        <p:spPr>
          <a:xfrm>
            <a:off x="198789" y="1268760"/>
            <a:ext cx="8488011" cy="493360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XHTML and Validation </a:t>
            </a:r>
          </a:p>
        </p:txBody>
      </p:sp>
    </p:spTree>
    <p:extLst>
      <p:ext uri="{BB962C8B-B14F-4D97-AF65-F5344CB8AC3E}">
        <p14:creationId xmlns:p14="http://schemas.microsoft.com/office/powerpoint/2010/main" val="30124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What Is HTML and Where Did It Come from?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Widely implemented in modern browsers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current W3C recommendation for web development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Still relatively new and not always taught.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HTML 5</a:t>
            </a:r>
          </a:p>
        </p:txBody>
      </p:sp>
    </p:spTree>
    <p:extLst>
      <p:ext uri="{BB962C8B-B14F-4D97-AF65-F5344CB8AC3E}">
        <p14:creationId xmlns:p14="http://schemas.microsoft.com/office/powerpoint/2010/main" val="93493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98072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HTML and Where Did It Come from?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HTML Syntax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Semantic Markup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Structure of HTML Documents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HTML Elements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86104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HTML5 Semantic Structure Elements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02671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HTML Syntax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HTML documents </a:t>
            </a:r>
            <a:r>
              <a:rPr lang="en-US" dirty="0"/>
              <a:t>are composed of textual content and </a:t>
            </a:r>
            <a:r>
              <a:rPr lang="en-US" b="1" dirty="0"/>
              <a:t>HTML elements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HTML element </a:t>
            </a:r>
            <a:r>
              <a:rPr lang="en-US" dirty="0"/>
              <a:t>encompasses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element name </a:t>
            </a:r>
            <a:r>
              <a:rPr lang="en-US" dirty="0"/>
              <a:t>within angle brackets (i.e., the </a:t>
            </a:r>
            <a:r>
              <a:rPr lang="en-US" b="1" dirty="0"/>
              <a:t>tag</a:t>
            </a:r>
            <a:r>
              <a:rPr lang="en-US" dirty="0"/>
              <a:t>) and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HTML elements can also contain </a:t>
            </a:r>
            <a:r>
              <a:rPr lang="en-US" b="1" dirty="0"/>
              <a:t>attributes</a:t>
            </a:r>
            <a:r>
              <a:rPr lang="en-US" dirty="0"/>
              <a:t>.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/>
              <a:t>the content </a:t>
            </a:r>
            <a:r>
              <a:rPr lang="en-US" dirty="0"/>
              <a:t>within the tag.</a:t>
            </a:r>
          </a:p>
          <a:p>
            <a:pPr marL="804863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Elements and Attributes</a:t>
            </a:r>
          </a:p>
        </p:txBody>
      </p:sp>
      <p:pic>
        <p:nvPicPr>
          <p:cNvPr id="5" name="Picture 4" descr="4812603003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02"/>
          <a:stretch/>
        </p:blipFill>
        <p:spPr>
          <a:xfrm>
            <a:off x="1331640" y="4581128"/>
            <a:ext cx="6520780" cy="11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3055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1471</TotalTime>
  <Words>1508</Words>
  <Application>Microsoft Office PowerPoint</Application>
  <PresentationFormat>On-screen Show (4:3)</PresentationFormat>
  <Paragraphs>372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Calbri</vt:lpstr>
      <vt:lpstr>Calibri</vt:lpstr>
      <vt:lpstr>Monaco</vt:lpstr>
      <vt:lpstr>Rockwell</vt:lpstr>
      <vt:lpstr>Rockwell Condensed</vt:lpstr>
      <vt:lpstr>Rockwell Extra Bold</vt:lpstr>
      <vt:lpstr>Wingdings</vt:lpstr>
      <vt:lpstr>Presentation</vt:lpstr>
      <vt:lpstr>Introduction to HTML</vt:lpstr>
      <vt:lpstr>Chapter 3</vt:lpstr>
      <vt:lpstr>Chapter 3</vt:lpstr>
      <vt:lpstr>What Is HTML and Where Did It Come from? </vt:lpstr>
      <vt:lpstr>What Is HTML and Where Did It Come from? </vt:lpstr>
      <vt:lpstr>What Is HTML and Where Did It Come from? </vt:lpstr>
      <vt:lpstr>What Is HTML and Where Did It Come from? </vt:lpstr>
      <vt:lpstr>Chapter 3</vt:lpstr>
      <vt:lpstr>HTML Syntax </vt:lpstr>
      <vt:lpstr>HTML Syntax </vt:lpstr>
      <vt:lpstr>HTML Syntax </vt:lpstr>
      <vt:lpstr>HTML Syntax </vt:lpstr>
      <vt:lpstr>HTML Syntax </vt:lpstr>
      <vt:lpstr>HTML Syntax </vt:lpstr>
      <vt:lpstr>Chapter 3</vt:lpstr>
      <vt:lpstr>Semantic Markup </vt:lpstr>
      <vt:lpstr>Chapter 3</vt:lpstr>
      <vt:lpstr>Structure of HTML Documents</vt:lpstr>
      <vt:lpstr>Structure of HTML Documents</vt:lpstr>
      <vt:lpstr>Structure of HTML Documents</vt:lpstr>
      <vt:lpstr>Structure of HTML Documents</vt:lpstr>
      <vt:lpstr>Structure of HTML Documents</vt:lpstr>
      <vt:lpstr>Chapter 3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Quick Tour of HTML Elements</vt:lpstr>
      <vt:lpstr>Chapter 3</vt:lpstr>
      <vt:lpstr>HTML5 Semantic Structure Elements</vt:lpstr>
      <vt:lpstr>HTML5 Semantic Structure Elements</vt:lpstr>
      <vt:lpstr>HTML5 Semantic Structure Elements</vt:lpstr>
      <vt:lpstr>HTML5 Semantic Structure Elements</vt:lpstr>
      <vt:lpstr>HTML5 Semantic Structure Elements</vt:lpstr>
      <vt:lpstr>HTML5 Semantic Structure Elements</vt:lpstr>
      <vt:lpstr>HTML5 Semantic Structure Elements</vt:lpstr>
      <vt:lpstr>HTML5 Semantic Structure Elements</vt:lpstr>
      <vt:lpstr>HTML5 Semantic Structure Elements</vt:lpstr>
      <vt:lpstr>Tools Insight</vt:lpstr>
      <vt:lpstr>Tools Insight</vt:lpstr>
      <vt:lpstr>Tools Insight</vt:lpstr>
      <vt:lpstr>Tools Insight</vt:lpstr>
      <vt:lpstr>Tools Insight</vt:lpstr>
      <vt:lpstr>Chapter 3</vt:lpstr>
      <vt:lpstr>Summary</vt:lpstr>
      <vt:lpstr>Questions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162</cp:revision>
  <dcterms:created xsi:type="dcterms:W3CDTF">2014-01-14T22:57:40Z</dcterms:created>
  <dcterms:modified xsi:type="dcterms:W3CDTF">2019-08-17T22:57:11Z</dcterms:modified>
  <cp:category/>
</cp:coreProperties>
</file>